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4" r:id="rId3"/>
    <p:sldId id="263" r:id="rId4"/>
    <p:sldId id="291" r:id="rId5"/>
    <p:sldId id="307" r:id="rId6"/>
    <p:sldId id="308" r:id="rId7"/>
    <p:sldId id="311" r:id="rId8"/>
    <p:sldId id="309" r:id="rId9"/>
    <p:sldId id="310" r:id="rId10"/>
    <p:sldId id="313" r:id="rId11"/>
    <p:sldId id="285" r:id="rId12"/>
    <p:sldId id="323" r:id="rId13"/>
    <p:sldId id="324" r:id="rId14"/>
    <p:sldId id="328" r:id="rId15"/>
    <p:sldId id="325" r:id="rId16"/>
    <p:sldId id="329" r:id="rId17"/>
    <p:sldId id="330" r:id="rId18"/>
    <p:sldId id="331" r:id="rId19"/>
    <p:sldId id="332" r:id="rId20"/>
    <p:sldId id="326" r:id="rId21"/>
    <p:sldId id="334" r:id="rId22"/>
    <p:sldId id="333" r:id="rId23"/>
    <p:sldId id="335" r:id="rId24"/>
    <p:sldId id="286" r:id="rId25"/>
    <p:sldId id="312" r:id="rId26"/>
    <p:sldId id="336" r:id="rId27"/>
    <p:sldId id="337" r:id="rId28"/>
    <p:sldId id="341" r:id="rId29"/>
    <p:sldId id="342" r:id="rId30"/>
    <p:sldId id="343" r:id="rId31"/>
    <p:sldId id="346" r:id="rId32"/>
    <p:sldId id="258" r:id="rId33"/>
    <p:sldId id="262" r:id="rId34"/>
    <p:sldId id="273" r:id="rId35"/>
    <p:sldId id="257" r:id="rId36"/>
    <p:sldId id="267" r:id="rId37"/>
    <p:sldId id="259" r:id="rId38"/>
    <p:sldId id="348" r:id="rId39"/>
    <p:sldId id="260" r:id="rId40"/>
    <p:sldId id="264" r:id="rId41"/>
    <p:sldId id="261" r:id="rId42"/>
    <p:sldId id="265" r:id="rId43"/>
    <p:sldId id="270" r:id="rId44"/>
    <p:sldId id="266" r:id="rId45"/>
    <p:sldId id="269" r:id="rId46"/>
    <p:sldId id="271" r:id="rId47"/>
    <p:sldId id="272" r:id="rId48"/>
    <p:sldId id="268" r:id="rId49"/>
    <p:sldId id="274" r:id="rId5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73" autoAdjust="0"/>
  </p:normalViewPr>
  <p:slideViewPr>
    <p:cSldViewPr snapToGrid="0">
      <p:cViewPr varScale="1">
        <p:scale>
          <a:sx n="102" d="100"/>
          <a:sy n="102" d="100"/>
        </p:scale>
        <p:origin x="88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05:42:07.1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1 0 2793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3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示例：整数开根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49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求</a:t>
            </a:r>
            <a:r>
              <a:rPr lang="en-US" altLang="zh-CN" dirty="0"/>
              <a:t>sum1,100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1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求</a:t>
            </a:r>
            <a:r>
              <a:rPr lang="en-US" altLang="zh-CN" dirty="0"/>
              <a:t>sum0,100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0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表现一下输出在内外的差别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8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7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2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58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3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5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1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2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3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05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563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06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085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19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假设我有一个水缸，最终的控制目的是要保证水缸里的水位永远的维持在</a:t>
            </a:r>
            <a:r>
              <a:rPr lang="en-US" altLang="zh-CN" dirty="0"/>
              <a:t>1</a:t>
            </a:r>
            <a:r>
              <a:rPr lang="zh-CN" altLang="en-US" dirty="0"/>
              <a:t>米的高度。假设初试时刻，水缸里的水位是</a:t>
            </a:r>
            <a:r>
              <a:rPr lang="en-US" altLang="zh-CN" dirty="0"/>
              <a:t>0.2</a:t>
            </a:r>
            <a:r>
              <a:rPr lang="zh-CN" altLang="en-US" dirty="0"/>
              <a:t>米，那么当前时刻的水位和目标水位之间是存在一个误差的</a:t>
            </a:r>
            <a:r>
              <a:rPr lang="en-US" altLang="zh-CN" dirty="0"/>
              <a:t>error</a:t>
            </a:r>
            <a:r>
              <a:rPr lang="zh-CN" altLang="en-US" dirty="0"/>
              <a:t>，且</a:t>
            </a:r>
            <a:r>
              <a:rPr lang="en-US" altLang="zh-CN" dirty="0"/>
              <a:t>error</a:t>
            </a:r>
            <a:r>
              <a:rPr lang="zh-CN" altLang="en-US" dirty="0"/>
              <a:t>为</a:t>
            </a:r>
            <a:r>
              <a:rPr lang="en-US" altLang="zh-CN" dirty="0"/>
              <a:t>0.8.</a:t>
            </a:r>
            <a:r>
              <a:rPr lang="zh-CN" altLang="en-US" dirty="0"/>
              <a:t>这个时候，假设旁边站着一个人，这个人通过往缸里加水的方式来控制水位。如果单纯的用比例控制算法，就是指加入的水量</a:t>
            </a:r>
            <a:r>
              <a:rPr lang="en-US" altLang="zh-CN" dirty="0"/>
              <a:t>u</a:t>
            </a:r>
            <a:r>
              <a:rPr lang="zh-CN" altLang="en-US" dirty="0"/>
              <a:t>和误差</a:t>
            </a:r>
            <a:r>
              <a:rPr lang="en-US" altLang="zh-CN" dirty="0"/>
              <a:t>error</a:t>
            </a:r>
            <a:r>
              <a:rPr lang="zh-CN" altLang="en-US" dirty="0"/>
              <a:t>是成正比的。即</a:t>
            </a:r>
          </a:p>
          <a:p>
            <a:r>
              <a:rPr lang="en-US" altLang="zh-CN" dirty="0"/>
              <a:t>u=</a:t>
            </a:r>
            <a:r>
              <a:rPr lang="en-US" altLang="zh-CN" dirty="0" err="1"/>
              <a:t>kp</a:t>
            </a:r>
            <a:r>
              <a:rPr lang="en-US" altLang="zh-CN" dirty="0"/>
              <a:t>*error</a:t>
            </a:r>
          </a:p>
          <a:p>
            <a:r>
              <a:rPr lang="zh-CN" altLang="en-US" dirty="0"/>
              <a:t>假设</a:t>
            </a:r>
            <a:r>
              <a:rPr lang="en-US" altLang="zh-CN" dirty="0" err="1"/>
              <a:t>kp</a:t>
            </a:r>
            <a:r>
              <a:rPr lang="zh-CN" altLang="en-US" dirty="0"/>
              <a:t>取</a:t>
            </a:r>
            <a:r>
              <a:rPr lang="en-US" altLang="zh-CN" dirty="0"/>
              <a:t>0.5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那么</a:t>
            </a:r>
            <a:r>
              <a:rPr lang="en-US" altLang="zh-CN" dirty="0"/>
              <a:t>t=1</a:t>
            </a:r>
            <a:r>
              <a:rPr lang="zh-CN" altLang="en-US" dirty="0"/>
              <a:t>时（表示第</a:t>
            </a:r>
            <a:r>
              <a:rPr lang="en-US" altLang="zh-CN" dirty="0"/>
              <a:t>1</a:t>
            </a:r>
            <a:r>
              <a:rPr lang="zh-CN" altLang="en-US" dirty="0"/>
              <a:t>次加水，也就是第一次对系统施加控制），那么</a:t>
            </a:r>
            <a:r>
              <a:rPr lang="en-US" altLang="zh-CN" dirty="0"/>
              <a:t>u=0.5*0.8=0.4</a:t>
            </a:r>
            <a:r>
              <a:rPr lang="zh-CN" altLang="en-US" dirty="0"/>
              <a:t>，所以这一次加入的水量会使水位在</a:t>
            </a:r>
            <a:r>
              <a:rPr lang="en-US" altLang="zh-CN" dirty="0"/>
              <a:t>0.2</a:t>
            </a:r>
            <a:r>
              <a:rPr lang="zh-CN" altLang="en-US" dirty="0"/>
              <a:t>的基础上上升</a:t>
            </a:r>
            <a:r>
              <a:rPr lang="en-US" altLang="zh-CN" dirty="0"/>
              <a:t>0.4</a:t>
            </a:r>
            <a:r>
              <a:rPr lang="zh-CN" altLang="en-US" dirty="0"/>
              <a:t>，达到</a:t>
            </a:r>
            <a:r>
              <a:rPr lang="en-US" altLang="zh-CN" dirty="0"/>
              <a:t>0.6.</a:t>
            </a:r>
          </a:p>
          <a:p>
            <a:r>
              <a:rPr lang="zh-CN" altLang="en-US" dirty="0"/>
              <a:t>接着，</a:t>
            </a:r>
            <a:r>
              <a:rPr lang="en-US" altLang="zh-CN" dirty="0"/>
              <a:t>t=2</a:t>
            </a:r>
            <a:r>
              <a:rPr lang="zh-CN" altLang="en-US" dirty="0"/>
              <a:t>时刻（第</a:t>
            </a:r>
            <a:r>
              <a:rPr lang="en-US" altLang="zh-CN" dirty="0"/>
              <a:t>2</a:t>
            </a:r>
            <a:r>
              <a:rPr lang="zh-CN" altLang="en-US" dirty="0"/>
              <a:t>次施加控制），当前水位是</a:t>
            </a:r>
            <a:r>
              <a:rPr lang="en-US" altLang="zh-CN" dirty="0"/>
              <a:t>0.6</a:t>
            </a:r>
            <a:r>
              <a:rPr lang="zh-CN" altLang="en-US" dirty="0"/>
              <a:t>，所以</a:t>
            </a:r>
            <a:r>
              <a:rPr lang="en-US" altLang="zh-CN" dirty="0"/>
              <a:t>error</a:t>
            </a:r>
            <a:r>
              <a:rPr lang="zh-CN" altLang="en-US" dirty="0"/>
              <a:t>是</a:t>
            </a:r>
            <a:r>
              <a:rPr lang="en-US" altLang="zh-CN" dirty="0"/>
              <a:t>0.4</a:t>
            </a:r>
            <a:r>
              <a:rPr lang="zh-CN" altLang="en-US" dirty="0"/>
              <a:t>。</a:t>
            </a:r>
            <a:r>
              <a:rPr lang="en-US" altLang="zh-CN" dirty="0"/>
              <a:t>u=0.5*0.4=0.2</a:t>
            </a:r>
            <a:r>
              <a:rPr lang="zh-CN" altLang="en-US" dirty="0"/>
              <a:t>，会使水位再次上升</a:t>
            </a:r>
            <a:r>
              <a:rPr lang="en-US" altLang="zh-CN" dirty="0"/>
              <a:t>0.2</a:t>
            </a:r>
            <a:r>
              <a:rPr lang="zh-CN" altLang="en-US" dirty="0"/>
              <a:t>，达到</a:t>
            </a:r>
            <a:r>
              <a:rPr lang="en-US" altLang="zh-CN" dirty="0"/>
              <a:t>0.8.</a:t>
            </a:r>
          </a:p>
          <a:p>
            <a:r>
              <a:rPr lang="zh-CN" altLang="en-US" dirty="0"/>
              <a:t>如此这么循环下去，就是比例控制算法的运行方法。</a:t>
            </a:r>
          </a:p>
          <a:p>
            <a:r>
              <a:rPr lang="zh-CN" altLang="en-US" dirty="0"/>
              <a:t>可以看到，最终水位会达到我们需要的</a:t>
            </a:r>
            <a:r>
              <a:rPr lang="en-US" altLang="zh-CN" dirty="0"/>
              <a:t>1</a:t>
            </a:r>
            <a:r>
              <a:rPr lang="zh-CN" altLang="en-US" dirty="0"/>
              <a:t>米。</a:t>
            </a:r>
          </a:p>
          <a:p>
            <a:r>
              <a:rPr lang="zh-CN" altLang="en-US" dirty="0"/>
              <a:t>但是，单单的比例控制存在着一些不足，其中一点就是 </a:t>
            </a:r>
            <a:r>
              <a:rPr lang="en-US" altLang="zh-CN" dirty="0"/>
              <a:t>–</a:t>
            </a:r>
            <a:r>
              <a:rPr lang="zh-CN" altLang="en-US" dirty="0"/>
              <a:t>稳态误差！（我也是看了很多，并且想了好久才想通什么是稳态误差以及为什么有稳态误差）。</a:t>
            </a:r>
          </a:p>
          <a:p>
            <a:r>
              <a:rPr lang="zh-CN" altLang="en-US" dirty="0"/>
              <a:t>像上述的例子，根据</a:t>
            </a:r>
            <a:r>
              <a:rPr lang="en-US" altLang="zh-CN" dirty="0" err="1"/>
              <a:t>kp</a:t>
            </a:r>
            <a:r>
              <a:rPr lang="zh-CN" altLang="en-US" dirty="0"/>
              <a:t>取值不同，系统最后都会达到</a:t>
            </a:r>
            <a:r>
              <a:rPr lang="en-US" altLang="zh-CN" dirty="0"/>
              <a:t>1</a:t>
            </a:r>
            <a:r>
              <a:rPr lang="zh-CN" altLang="en-US" dirty="0"/>
              <a:t>米，不会有稳态误差。但是，考虑另外一种情况，假设这个水缸在加水的过程中，存在漏水的情况，假设每次加水的过程，都会漏掉</a:t>
            </a:r>
            <a:r>
              <a:rPr lang="en-US" altLang="zh-CN" dirty="0"/>
              <a:t>0.1</a:t>
            </a:r>
            <a:r>
              <a:rPr lang="zh-CN" altLang="en-US" dirty="0"/>
              <a:t>米高度的水。仍然假设</a:t>
            </a:r>
            <a:r>
              <a:rPr lang="en-US" altLang="zh-CN" dirty="0" err="1"/>
              <a:t>kp</a:t>
            </a:r>
            <a:r>
              <a:rPr lang="zh-CN" altLang="en-US" dirty="0"/>
              <a:t>取</a:t>
            </a:r>
            <a:r>
              <a:rPr lang="en-US" altLang="zh-CN" dirty="0"/>
              <a:t>0.5</a:t>
            </a:r>
            <a:r>
              <a:rPr lang="zh-CN" altLang="en-US" dirty="0"/>
              <a:t>，那么会存在着某种情况，假设经过几次加水，水缸中的水位到</a:t>
            </a:r>
            <a:r>
              <a:rPr lang="en-US" altLang="zh-CN" dirty="0"/>
              <a:t>0.8</a:t>
            </a:r>
            <a:r>
              <a:rPr lang="zh-CN" altLang="en-US" dirty="0"/>
              <a:t>时，水位将不会再变换！！！因为，水位为</a:t>
            </a:r>
            <a:r>
              <a:rPr lang="en-US" altLang="zh-CN" dirty="0"/>
              <a:t>0.8</a:t>
            </a:r>
            <a:r>
              <a:rPr lang="zh-CN" altLang="en-US" dirty="0"/>
              <a:t>，则误差</a:t>
            </a:r>
            <a:r>
              <a:rPr lang="en-US" altLang="zh-CN" dirty="0"/>
              <a:t>error=0.2. </a:t>
            </a:r>
            <a:r>
              <a:rPr lang="zh-CN" altLang="en-US" dirty="0"/>
              <a:t>所以每次往水缸中加水的量为</a:t>
            </a:r>
            <a:r>
              <a:rPr lang="en-US" altLang="zh-CN" dirty="0"/>
              <a:t>u=0.5*0.2=0.1.</a:t>
            </a:r>
            <a:r>
              <a:rPr lang="zh-CN" altLang="en-US" dirty="0"/>
              <a:t>同时，每次加水缸里又会流出去</a:t>
            </a:r>
            <a:r>
              <a:rPr lang="en-US" altLang="zh-CN" dirty="0"/>
              <a:t>0.1</a:t>
            </a:r>
            <a:r>
              <a:rPr lang="zh-CN" altLang="en-US" dirty="0"/>
              <a:t>米的水！！！加入的水和流出的水相抵消，水位将不再变化！！</a:t>
            </a:r>
          </a:p>
          <a:p>
            <a:r>
              <a:rPr lang="zh-CN" altLang="en-US" dirty="0"/>
              <a:t>也就是说，我的目标是</a:t>
            </a:r>
            <a:r>
              <a:rPr lang="en-US" altLang="zh-CN" dirty="0"/>
              <a:t>1</a:t>
            </a:r>
            <a:r>
              <a:rPr lang="zh-CN" altLang="en-US" dirty="0"/>
              <a:t>米，但是最后系统达到</a:t>
            </a:r>
            <a:r>
              <a:rPr lang="en-US" altLang="zh-CN" dirty="0"/>
              <a:t>0.8</a:t>
            </a:r>
            <a:r>
              <a:rPr lang="zh-CN" altLang="en-US" dirty="0"/>
              <a:t>米的水位就不在变化了，且系统已经达到稳定。由此产生的误差就是稳态误差了。</a:t>
            </a:r>
          </a:p>
          <a:p>
            <a:r>
              <a:rPr lang="zh-CN" altLang="en-US" dirty="0"/>
              <a:t>（在实际情况中，这种类似水缸漏水的情况往往更加常见，比如控制汽车运动，摩擦阻力就相当于是“漏水”，控制机械臂、无人机的飞行，各类阻力和消耗都可以理解为本例中的“漏水”）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81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还是用上面的例子，如果仅仅用比例，可以发现存在稳态误差，最后的水位就卡在</a:t>
            </a:r>
            <a:r>
              <a:rPr lang="en-US" altLang="zh-CN" dirty="0"/>
              <a:t>0.8</a:t>
            </a:r>
            <a:r>
              <a:rPr lang="zh-CN" altLang="en-US" dirty="0"/>
              <a:t>了。于是，在控制中，我们再引入一个分量，该分量和误差的积分是正比关系，也就是积分控制器，这两个联合起来，成为比例</a:t>
            </a:r>
            <a:r>
              <a:rPr lang="en-US" altLang="zh-CN" dirty="0"/>
              <a:t>-</a:t>
            </a:r>
            <a:r>
              <a:rPr lang="zh-CN" altLang="en-US" dirty="0"/>
              <a:t>积分控制器。</a:t>
            </a:r>
            <a:endParaRPr lang="en-US" altLang="zh-CN" dirty="0"/>
          </a:p>
          <a:p>
            <a:r>
              <a:rPr lang="zh-CN" altLang="en-US" dirty="0"/>
              <a:t>继续用上面的例子来说明，第一次的误差</a:t>
            </a:r>
            <a:r>
              <a:rPr lang="en-US" altLang="zh-CN" dirty="0"/>
              <a:t>error</a:t>
            </a:r>
            <a:r>
              <a:rPr lang="zh-CN" altLang="en-US" dirty="0"/>
              <a:t>是</a:t>
            </a:r>
            <a:r>
              <a:rPr lang="en-US" altLang="zh-CN" dirty="0"/>
              <a:t>0.8</a:t>
            </a:r>
            <a:r>
              <a:rPr lang="zh-CN" altLang="en-US" dirty="0"/>
              <a:t>，第二次的误差是</a:t>
            </a:r>
            <a:r>
              <a:rPr lang="en-US" altLang="zh-CN" dirty="0"/>
              <a:t>0.4</a:t>
            </a:r>
            <a:r>
              <a:rPr lang="zh-CN" altLang="en-US" dirty="0"/>
              <a:t>，至此，误差的积分（离散情况下积分其实就是做累加），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∫</a:t>
            </a:r>
            <a:r>
              <a:rPr lang="en-US" altLang="zh-CN" dirty="0"/>
              <a:t>error=0.8+0.4=1.2. </a:t>
            </a:r>
            <a:r>
              <a:rPr lang="zh-CN" altLang="en-US" dirty="0"/>
              <a:t>这个时候的控制量，除了比例的那一部分，还有一部分就是一个系数</a:t>
            </a:r>
            <a:r>
              <a:rPr lang="en-US" altLang="zh-CN" dirty="0" err="1"/>
              <a:t>ki</a:t>
            </a:r>
            <a:r>
              <a:rPr lang="zh-CN" altLang="en-US" dirty="0"/>
              <a:t>乘以这个积分项。由于这个积分项会将前面若干次的误差进行累计，所以可以很好的消除稳态误差（假设在仅有比例项的情况下，系统卡在稳态误差了，即上例中的</a:t>
            </a:r>
            <a:r>
              <a:rPr lang="en-US" altLang="zh-CN" dirty="0"/>
              <a:t>0.8</a:t>
            </a:r>
            <a:r>
              <a:rPr lang="zh-CN" altLang="en-US" dirty="0"/>
              <a:t>，由于加入了积分项的存在，会让输入增大，从而使得水缸的水位可以大于</a:t>
            </a:r>
            <a:r>
              <a:rPr lang="en-US" altLang="zh-CN" dirty="0"/>
              <a:t>0.8</a:t>
            </a:r>
            <a:r>
              <a:rPr lang="zh-CN" altLang="en-US" dirty="0"/>
              <a:t>，渐渐到达目标的</a:t>
            </a:r>
            <a:r>
              <a:rPr lang="en-US" altLang="zh-CN" dirty="0"/>
              <a:t>1.0.</a:t>
            </a:r>
            <a:r>
              <a:rPr lang="zh-CN" altLang="en-US" dirty="0"/>
              <a:t>）这就是积分项的作用。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168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一个另外的例子，考虑刹车情况。平稳的驾驶车辆，当发现前面有红灯时，为了使得行车平稳，基本上提前几十米就放松油门并踩刹车了。当车辆离停车线非常近的时候，则使劲踩刹车，使车辆停下来。整个过程可以看做一个加入微分的控制策略。</a:t>
            </a:r>
          </a:p>
          <a:p>
            <a:r>
              <a:rPr lang="zh-CN" altLang="en-US" dirty="0"/>
              <a:t>微分，说白了在离散情况下，就是</a:t>
            </a:r>
            <a:r>
              <a:rPr lang="en-US" altLang="zh-CN" dirty="0"/>
              <a:t>error</a:t>
            </a:r>
            <a:r>
              <a:rPr lang="zh-CN" altLang="en-US" dirty="0"/>
              <a:t>的差值，就是</a:t>
            </a:r>
            <a:r>
              <a:rPr lang="en-US" altLang="zh-CN" dirty="0"/>
              <a:t>t</a:t>
            </a:r>
            <a:r>
              <a:rPr lang="zh-CN" altLang="en-US" dirty="0"/>
              <a:t>时刻和</a:t>
            </a:r>
            <a:r>
              <a:rPr lang="en-US" altLang="zh-CN" dirty="0"/>
              <a:t>t-1</a:t>
            </a:r>
            <a:r>
              <a:rPr lang="zh-CN" altLang="en-US" dirty="0"/>
              <a:t>时刻</a:t>
            </a:r>
            <a:r>
              <a:rPr lang="en-US" altLang="zh-CN" dirty="0"/>
              <a:t>error</a:t>
            </a:r>
            <a:r>
              <a:rPr lang="zh-CN" altLang="en-US" dirty="0"/>
              <a:t>的差，即</a:t>
            </a:r>
            <a:r>
              <a:rPr lang="en-US" altLang="zh-CN" dirty="0"/>
              <a:t>u=</a:t>
            </a:r>
            <a:r>
              <a:rPr lang="en-US" altLang="zh-CN" dirty="0" err="1"/>
              <a:t>kd</a:t>
            </a:r>
            <a:r>
              <a:rPr lang="en-US" altLang="zh-CN" dirty="0"/>
              <a:t>*</a:t>
            </a:r>
            <a:r>
              <a:rPr lang="zh-CN" altLang="en-US" dirty="0"/>
              <a:t>（</a:t>
            </a:r>
            <a:r>
              <a:rPr lang="en-US" altLang="zh-CN" dirty="0"/>
              <a:t>error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r>
              <a:rPr lang="en-US" altLang="zh-CN" dirty="0"/>
              <a:t>-error</a:t>
            </a:r>
            <a:r>
              <a:rPr lang="zh-CN" altLang="en-US" dirty="0"/>
              <a:t>（</a:t>
            </a:r>
            <a:r>
              <a:rPr lang="en-US" altLang="zh-CN" dirty="0"/>
              <a:t>t-1</a:t>
            </a:r>
            <a:r>
              <a:rPr lang="zh-CN" altLang="en-US" dirty="0"/>
              <a:t>）），其中的</a:t>
            </a:r>
            <a:r>
              <a:rPr lang="en-US" altLang="zh-CN" dirty="0" err="1"/>
              <a:t>kd</a:t>
            </a:r>
            <a:r>
              <a:rPr lang="zh-CN" altLang="en-US" dirty="0"/>
              <a:t>是一个系数项。可以看到，在刹车过程中，因为</a:t>
            </a:r>
            <a:r>
              <a:rPr lang="en-US" altLang="zh-CN" dirty="0"/>
              <a:t>error</a:t>
            </a:r>
            <a:r>
              <a:rPr lang="zh-CN" altLang="en-US" dirty="0"/>
              <a:t>是越来越小的，所以这个微分控制项一定是负数，在控制中加入一个负数项，他存在的作用就是为了防止汽车由于刹车不及时而闯过了线。从常识上可以理解，越是靠近停车线，越是应该注意踩刹车，不能让车过线，所以这个微分项的作用，就可以理解为刹车，当车离停车线很近并且车速还很快时，这个微分项的绝对值（实际上是一个负数）就会很大，从而表示应该用力踩刹车才能让车停下来。</a:t>
            </a:r>
          </a:p>
          <a:p>
            <a:r>
              <a:rPr lang="zh-CN" altLang="en-US" dirty="0"/>
              <a:t>切换到上面给水缸加水的例子，就是当发现水缸里的水快要接近</a:t>
            </a:r>
            <a:r>
              <a:rPr lang="en-US" altLang="zh-CN" dirty="0"/>
              <a:t>1</a:t>
            </a:r>
            <a:r>
              <a:rPr lang="zh-CN" altLang="en-US" dirty="0"/>
              <a:t>的时候，加入微分项，可以防止给水缸里的水加到超过</a:t>
            </a:r>
            <a:r>
              <a:rPr lang="en-US" altLang="zh-CN" dirty="0"/>
              <a:t>1</a:t>
            </a:r>
            <a:r>
              <a:rPr lang="zh-CN" altLang="en-US" dirty="0"/>
              <a:t>米的高度，说白了就是减少控制过程中的震荡。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534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6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2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8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5031F-523E-430D-AEE5-5302F74B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4A513-5E31-41CC-A8A3-36B9062C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C7691-5876-4D4F-8194-F15C7931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9EEE-D815-4522-8AEF-F84E4E6D501B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3A655-99FC-4D75-9A66-0F2BCD4B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A730E-2C39-4915-B9AD-2F747C03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A0E9-80CF-400D-85AA-8035D9A3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8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培训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947D83-B295-465C-BF86-E46CDCF8445A}"/>
              </a:ext>
            </a:extLst>
          </p:cNvPr>
          <p:cNvSpPr/>
          <p:nvPr/>
        </p:nvSpPr>
        <p:spPr>
          <a:xfrm>
            <a:off x="4334122" y="28458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cs typeface="+mn-ea"/>
                <a:sym typeface="+mn-lt"/>
              </a:rPr>
              <a:t>精仪系科协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6"/>
            <a:ext cx="1299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调试方法：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高亮运行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单步运行同理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D7C7A8-89E2-484F-B0EA-50EDF303F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9" t="27324" r="18350" b="12664"/>
          <a:stretch/>
        </p:blipFill>
        <p:spPr>
          <a:xfrm>
            <a:off x="2436283" y="1405346"/>
            <a:ext cx="6103091" cy="34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2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进阶功能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条件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40E53-93B7-4E96-828A-1689CF73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3" t="23991" r="21651" b="34757"/>
          <a:stretch/>
        </p:blipFill>
        <p:spPr>
          <a:xfrm>
            <a:off x="716110" y="2364320"/>
            <a:ext cx="4003830" cy="21217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  <a:r>
              <a:rPr lang="en-US" altLang="zh-CN" dirty="0"/>
              <a:t>-</a:t>
            </a:r>
            <a:r>
              <a:rPr lang="zh-CN" altLang="en-US" dirty="0"/>
              <a:t>条件结构</a:t>
            </a:r>
            <a:r>
              <a:rPr lang="en-US" altLang="zh-CN" dirty="0"/>
              <a:t>-</a:t>
            </a:r>
            <a:r>
              <a:rPr lang="zh-CN" altLang="en-US" dirty="0"/>
              <a:t>拖拽出框</a:t>
            </a:r>
            <a:endParaRPr lang="en-US" altLang="zh-CN" dirty="0"/>
          </a:p>
          <a:p>
            <a:r>
              <a:rPr lang="zh-CN" altLang="en-US" dirty="0"/>
              <a:t>选择器可以接布尔、字符串、整型或枚举类型，接线端输入与标签相同时进入</a:t>
            </a:r>
            <a:endParaRPr lang="en-US" altLang="zh-CN" dirty="0"/>
          </a:p>
          <a:p>
            <a:r>
              <a:rPr lang="zh-CN" altLang="en-US" dirty="0"/>
              <a:t>标签可使用值（</a:t>
            </a:r>
            <a:r>
              <a:rPr lang="en-US" altLang="zh-CN" dirty="0"/>
              <a:t>0</a:t>
            </a:r>
            <a:r>
              <a:rPr lang="zh-CN" altLang="en-US" dirty="0"/>
              <a:t>），列表</a:t>
            </a:r>
            <a:r>
              <a:rPr lang="en-US" altLang="zh-CN" dirty="0"/>
              <a:t>(2,3,4)</a:t>
            </a:r>
            <a:r>
              <a:rPr lang="zh-CN" altLang="en-US" dirty="0"/>
              <a:t>与列表（</a:t>
            </a:r>
            <a:r>
              <a:rPr lang="en-US" altLang="zh-CN" dirty="0"/>
              <a:t>2..12</a:t>
            </a:r>
            <a:r>
              <a:rPr lang="zh-CN" altLang="en-US" dirty="0"/>
              <a:t>），直接更改标签即可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C777A6-2BAC-4DAA-A60D-380A5C8E6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6" t="39075" r="35437" b="19673"/>
          <a:stretch/>
        </p:blipFill>
        <p:spPr>
          <a:xfrm>
            <a:off x="5151166" y="2364320"/>
            <a:ext cx="3593337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15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循环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642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Labview</a:t>
            </a:r>
            <a:r>
              <a:rPr lang="zh-CN" altLang="en-US" sz="1600" dirty="0"/>
              <a:t>中有</a:t>
            </a:r>
            <a:r>
              <a:rPr lang="en-US" altLang="zh-CN" sz="1600" dirty="0"/>
              <a:t>while</a:t>
            </a:r>
            <a:r>
              <a:rPr lang="zh-CN" altLang="en-US" sz="1600" dirty="0"/>
              <a:t>，</a:t>
            </a:r>
            <a:r>
              <a:rPr lang="en-US" altLang="zh-CN" sz="1600" dirty="0"/>
              <a:t>for</a:t>
            </a:r>
            <a:r>
              <a:rPr lang="zh-CN" altLang="en-US" sz="1600" dirty="0"/>
              <a:t>两种循环方式</a:t>
            </a:r>
            <a:endParaRPr lang="en-US" altLang="zh-CN" sz="1600" dirty="0"/>
          </a:p>
          <a:p>
            <a:r>
              <a:rPr lang="zh-CN" altLang="en-US" sz="1600" dirty="0"/>
              <a:t>编程</a:t>
            </a:r>
            <a:r>
              <a:rPr lang="en-US" altLang="zh-CN" sz="1600" dirty="0"/>
              <a:t>-</a:t>
            </a:r>
            <a:r>
              <a:rPr lang="zh-CN" altLang="en-US" sz="1600" dirty="0"/>
              <a:t>结构</a:t>
            </a:r>
            <a:r>
              <a:rPr lang="en-US" altLang="zh-CN" sz="1600" dirty="0"/>
              <a:t>-while/for</a:t>
            </a:r>
            <a:r>
              <a:rPr lang="zh-CN" altLang="en-US" sz="1600" dirty="0"/>
              <a:t>结构</a:t>
            </a:r>
            <a:r>
              <a:rPr lang="en-US" altLang="zh-CN" sz="1600" dirty="0"/>
              <a:t>-</a:t>
            </a:r>
            <a:r>
              <a:rPr lang="zh-CN" altLang="en-US" sz="1600" dirty="0"/>
              <a:t>拖拽出框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For</a:t>
            </a:r>
            <a:r>
              <a:rPr lang="zh-CN" altLang="en-US" sz="1600" dirty="0"/>
              <a:t>循环：</a:t>
            </a:r>
            <a:endParaRPr lang="en-US" altLang="zh-CN" sz="1600" dirty="0"/>
          </a:p>
          <a:p>
            <a:r>
              <a:rPr lang="en-US" altLang="zh-CN" sz="1600" dirty="0" err="1"/>
              <a:t>i</a:t>
            </a:r>
            <a:r>
              <a:rPr lang="zh-CN" altLang="en-US" sz="1600" dirty="0"/>
              <a:t>从零开始计数，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&lt;N</a:t>
            </a:r>
            <a:r>
              <a:rPr lang="zh-CN" altLang="en-US" sz="1600" dirty="0"/>
              <a:t>时循环</a:t>
            </a:r>
            <a:endParaRPr lang="en-US" altLang="zh-CN" sz="1600" dirty="0"/>
          </a:p>
          <a:p>
            <a:r>
              <a:rPr lang="en-US" altLang="zh-CN" sz="1600" dirty="0"/>
              <a:t>N</a:t>
            </a:r>
            <a:r>
              <a:rPr lang="zh-CN" altLang="en-US" sz="1600" dirty="0"/>
              <a:t>仅在第一次进入循环时读取</a:t>
            </a:r>
            <a:endParaRPr lang="en-US" altLang="zh-CN" sz="1600" dirty="0"/>
          </a:p>
          <a:p>
            <a:endParaRPr lang="en-US" altLang="zh-CN" sz="16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A9A6F6-503B-4CE1-97C9-F4CB99995123}"/>
              </a:ext>
            </a:extLst>
          </p:cNvPr>
          <p:cNvGrpSpPr/>
          <p:nvPr/>
        </p:nvGrpSpPr>
        <p:grpSpPr>
          <a:xfrm>
            <a:off x="4572000" y="2084244"/>
            <a:ext cx="4168441" cy="2392674"/>
            <a:chOff x="1096017" y="2359452"/>
            <a:chExt cx="4168441" cy="23926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7C1CBC0-0ED2-4F64-A8FC-3B941F74E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61" t="22783" r="15243" b="52362"/>
            <a:stretch/>
          </p:blipFill>
          <p:spPr>
            <a:xfrm>
              <a:off x="2389927" y="2359452"/>
              <a:ext cx="2874531" cy="2392674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5708E3E-2AAF-485A-A53C-05E070D4ACDD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77376" y="2784049"/>
              <a:ext cx="701335" cy="343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AD81D4-B4D0-42C3-AD3F-F7C4782292BF}"/>
                </a:ext>
              </a:extLst>
            </p:cNvPr>
            <p:cNvSpPr txBox="1"/>
            <p:nvPr/>
          </p:nvSpPr>
          <p:spPr>
            <a:xfrm>
              <a:off x="1096017" y="2974038"/>
              <a:ext cx="981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循环总数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A842774-266B-4D11-93AD-20B18A1480A0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077376" y="4117143"/>
              <a:ext cx="825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7597B3-71C0-49F3-9D61-A48182020EBA}"/>
                </a:ext>
              </a:extLst>
            </p:cNvPr>
            <p:cNvSpPr txBox="1"/>
            <p:nvPr/>
          </p:nvSpPr>
          <p:spPr>
            <a:xfrm>
              <a:off x="1096017" y="3963254"/>
              <a:ext cx="981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循环计数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97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BAB155-381B-4FAA-9A55-C2C2EE747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3" t="27518" r="18350" b="31289"/>
          <a:stretch/>
        </p:blipFill>
        <p:spPr>
          <a:xfrm>
            <a:off x="5663184" y="2231264"/>
            <a:ext cx="2995837" cy="18717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循环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6428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Labview</a:t>
            </a:r>
            <a:r>
              <a:rPr lang="zh-CN" altLang="en-US" sz="1600" dirty="0"/>
              <a:t>中有</a:t>
            </a:r>
            <a:r>
              <a:rPr lang="en-US" altLang="zh-CN" sz="1600" dirty="0"/>
              <a:t>while</a:t>
            </a:r>
            <a:r>
              <a:rPr lang="zh-CN" altLang="en-US" sz="1600" dirty="0"/>
              <a:t>，</a:t>
            </a:r>
            <a:r>
              <a:rPr lang="en-US" altLang="zh-CN" sz="1600" dirty="0"/>
              <a:t>for</a:t>
            </a:r>
            <a:r>
              <a:rPr lang="zh-CN" altLang="en-US" sz="1600" dirty="0"/>
              <a:t>两种循环方式</a:t>
            </a:r>
            <a:endParaRPr lang="en-US" altLang="zh-CN" sz="1600" dirty="0"/>
          </a:p>
          <a:p>
            <a:r>
              <a:rPr lang="zh-CN" altLang="en-US" sz="1600" dirty="0"/>
              <a:t>编程</a:t>
            </a:r>
            <a:r>
              <a:rPr lang="en-US" altLang="zh-CN" sz="1600" dirty="0"/>
              <a:t>-</a:t>
            </a:r>
            <a:r>
              <a:rPr lang="zh-CN" altLang="en-US" sz="1600" dirty="0"/>
              <a:t>结构</a:t>
            </a:r>
            <a:r>
              <a:rPr lang="en-US" altLang="zh-CN" sz="1600" dirty="0"/>
              <a:t>-while/for</a:t>
            </a:r>
            <a:r>
              <a:rPr lang="zh-CN" altLang="en-US" sz="1600" dirty="0"/>
              <a:t>结构</a:t>
            </a:r>
            <a:r>
              <a:rPr lang="en-US" altLang="zh-CN" sz="1600" dirty="0"/>
              <a:t>-</a:t>
            </a:r>
            <a:r>
              <a:rPr lang="zh-CN" altLang="en-US" sz="1600" dirty="0"/>
              <a:t>拖拽出框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While</a:t>
            </a:r>
            <a:r>
              <a:rPr lang="zh-CN" altLang="en-US" sz="1600" dirty="0"/>
              <a:t>循环：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 err="1"/>
              <a:t>i</a:t>
            </a:r>
            <a:r>
              <a:rPr lang="zh-CN" altLang="en-US" sz="1600" dirty="0"/>
              <a:t>从零开始计数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循环条件每次循环读数，默认情况下为假时循环，可设置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循环后判断，至少执行一次</a:t>
            </a:r>
            <a:endParaRPr lang="en-US" altLang="zh-CN" sz="16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5708E3E-2AAF-485A-A53C-05E070D4ACD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553359" y="2852719"/>
            <a:ext cx="2874532" cy="105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3AD81D4-B4D0-42C3-AD3F-F7C4782292BF}"/>
              </a:ext>
            </a:extLst>
          </p:cNvPr>
          <p:cNvSpPr txBox="1"/>
          <p:nvPr/>
        </p:nvSpPr>
        <p:spPr>
          <a:xfrm>
            <a:off x="4572000" y="2698830"/>
            <a:ext cx="98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循环条件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842774-266B-4D11-93AD-20B18A1480A0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5553359" y="3841935"/>
            <a:ext cx="483457" cy="6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7597B3-71C0-49F3-9D61-A48182020EBA}"/>
              </a:ext>
            </a:extLst>
          </p:cNvPr>
          <p:cNvSpPr txBox="1"/>
          <p:nvPr/>
        </p:nvSpPr>
        <p:spPr>
          <a:xfrm>
            <a:off x="4572000" y="3688046"/>
            <a:ext cx="98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循环计数</a:t>
            </a:r>
          </a:p>
        </p:txBody>
      </p:sp>
    </p:spTree>
    <p:extLst>
      <p:ext uri="{BB962C8B-B14F-4D97-AF65-F5344CB8AC3E}">
        <p14:creationId xmlns:p14="http://schemas.microsoft.com/office/powerpoint/2010/main" val="1930754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en-US" altLang="zh-CN" dirty="0" err="1"/>
              <a:t>yiwei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通过“右键</a:t>
            </a:r>
            <a:r>
              <a:rPr lang="en-US" altLang="zh-CN" dirty="0"/>
              <a:t>-</a:t>
            </a:r>
            <a:r>
              <a:rPr lang="zh-CN" altLang="en-US" dirty="0"/>
              <a:t>隧道模式” 选择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37B6B-BC78-4401-A96E-8111DA538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4" t="27395" r="54016" b="21603"/>
          <a:stretch/>
        </p:blipFill>
        <p:spPr>
          <a:xfrm>
            <a:off x="6071017" y="1222104"/>
            <a:ext cx="2818151" cy="262328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C7E621-59B6-4ED4-B440-63202836CBC4}"/>
              </a:ext>
            </a:extLst>
          </p:cNvPr>
          <p:cNvCxnSpPr/>
          <p:nvPr/>
        </p:nvCxnSpPr>
        <p:spPr>
          <a:xfrm>
            <a:off x="5696262" y="1746354"/>
            <a:ext cx="1161738" cy="68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A8A380F-82D8-4862-871E-486893C83B06}"/>
              </a:ext>
            </a:extLst>
          </p:cNvPr>
          <p:cNvSpPr txBox="1"/>
          <p:nvPr/>
        </p:nvSpPr>
        <p:spPr>
          <a:xfrm>
            <a:off x="5081667" y="1566472"/>
            <a:ext cx="61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</a:t>
            </a:r>
          </a:p>
        </p:txBody>
      </p:sp>
    </p:spTree>
    <p:extLst>
      <p:ext uri="{BB962C8B-B14F-4D97-AF65-F5344CB8AC3E}">
        <p14:creationId xmlns:p14="http://schemas.microsoft.com/office/powerpoint/2010/main" val="1261831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b="1" dirty="0"/>
              <a:t>最终值</a:t>
            </a:r>
            <a:endParaRPr lang="en-US" altLang="zh-CN" b="1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最终值模式：</a:t>
            </a:r>
            <a:endParaRPr lang="en-US" altLang="zh-CN" dirty="0"/>
          </a:p>
          <a:p>
            <a:r>
              <a:rPr lang="zh-CN" altLang="en-US" dirty="0"/>
              <a:t>循环结束后，仅输出循环后的一个数值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37B6B-BC78-4401-A96E-8111DA538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4" t="27395" r="54016" b="21603"/>
          <a:stretch/>
        </p:blipFill>
        <p:spPr>
          <a:xfrm>
            <a:off x="6071017" y="1222104"/>
            <a:ext cx="2818151" cy="26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4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b="1" dirty="0"/>
              <a:t>索引</a:t>
            </a:r>
            <a:endParaRPr lang="en-US" altLang="zh-CN" b="1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索引模式：</a:t>
            </a:r>
            <a:endParaRPr lang="en-US" altLang="zh-CN" dirty="0"/>
          </a:p>
          <a:p>
            <a:r>
              <a:rPr lang="zh-CN" altLang="en-US" dirty="0"/>
              <a:t>循环结束后，输出每次循环输出值的集合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65B272-21B7-474F-A93C-82D4717A3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4" t="19531" r="8939" b="20645"/>
          <a:stretch/>
        </p:blipFill>
        <p:spPr>
          <a:xfrm>
            <a:off x="4347149" y="1394863"/>
            <a:ext cx="4729396" cy="21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6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2" y="1518082"/>
            <a:ext cx="2950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b="1" dirty="0"/>
              <a:t>连接</a:t>
            </a:r>
            <a:endParaRPr lang="en-US" altLang="zh-CN" b="1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连接模式：</a:t>
            </a:r>
            <a:endParaRPr lang="en-US" altLang="zh-CN" dirty="0"/>
          </a:p>
          <a:p>
            <a:r>
              <a:rPr lang="zh-CN" altLang="en-US" dirty="0"/>
              <a:t>每次循环输出数组时，将数组连为一位数组而非二维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5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2" y="1518082"/>
            <a:ext cx="2950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b="1" dirty="0"/>
              <a:t>移位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移位模式：</a:t>
            </a:r>
            <a:endParaRPr lang="en-US" altLang="zh-CN" dirty="0"/>
          </a:p>
          <a:p>
            <a:r>
              <a:rPr lang="zh-CN" altLang="en-US" dirty="0"/>
              <a:t>一个输出隧道与一个输入隧道相连，输出作为下次循环输入，最后输出最终值</a:t>
            </a:r>
            <a:endParaRPr lang="en-US" altLang="zh-CN" dirty="0"/>
          </a:p>
          <a:p>
            <a:r>
              <a:rPr lang="zh-CN" altLang="en-US" dirty="0"/>
              <a:t>需要初始值，默认为</a:t>
            </a:r>
            <a:r>
              <a:rPr lang="en-US" altLang="zh-CN" dirty="0"/>
              <a:t>0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7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数据结构</a:t>
            </a:r>
            <a:r>
              <a:rPr lang="en-US" altLang="zh-CN" b="1" dirty="0"/>
              <a:t>-</a:t>
            </a:r>
            <a:r>
              <a:rPr lang="zh-CN" altLang="en-US" b="1" dirty="0"/>
              <a:t>数组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创建数组：创建控件</a:t>
            </a:r>
            <a:r>
              <a:rPr lang="en-US" altLang="zh-CN" dirty="0"/>
              <a:t>/</a:t>
            </a:r>
            <a:r>
              <a:rPr lang="zh-CN" altLang="en-US" dirty="0"/>
              <a:t>常量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</a:t>
            </a:r>
            <a:r>
              <a:rPr lang="en-US" altLang="zh-CN" dirty="0"/>
              <a:t>-</a:t>
            </a:r>
            <a:r>
              <a:rPr lang="zh-CN" altLang="en-US" dirty="0"/>
              <a:t>控件</a:t>
            </a:r>
            <a:r>
              <a:rPr lang="en-US" altLang="zh-CN" dirty="0"/>
              <a:t>-</a:t>
            </a:r>
            <a:r>
              <a:rPr lang="zh-CN" altLang="en-US" dirty="0"/>
              <a:t>数组、矩阵与簇</a:t>
            </a:r>
            <a:r>
              <a:rPr lang="en-US" altLang="zh-CN" dirty="0"/>
              <a:t>-</a:t>
            </a:r>
            <a:r>
              <a:rPr lang="zh-CN" altLang="en-US" dirty="0"/>
              <a:t>数组</a:t>
            </a:r>
            <a:endParaRPr lang="en-US" altLang="zh-CN" dirty="0"/>
          </a:p>
          <a:p>
            <a:r>
              <a:rPr lang="en-US" altLang="zh-CN" dirty="0"/>
              <a:t>-</a:t>
            </a:r>
          </a:p>
          <a:p>
            <a:r>
              <a:rPr lang="zh-CN" altLang="en-US" dirty="0"/>
              <a:t>创建所需基本数据</a:t>
            </a:r>
            <a:r>
              <a:rPr lang="en-US" altLang="zh-CN" dirty="0"/>
              <a:t>-</a:t>
            </a:r>
            <a:r>
              <a:rPr lang="zh-CN" altLang="en-US" dirty="0"/>
              <a:t>拖入</a:t>
            </a:r>
            <a:endParaRPr lang="en-US" altLang="zh-CN" dirty="0"/>
          </a:p>
          <a:p>
            <a:r>
              <a:rPr lang="en-US" altLang="zh-CN" dirty="0"/>
              <a:t>-</a:t>
            </a:r>
          </a:p>
          <a:p>
            <a:r>
              <a:rPr lang="zh-CN" altLang="en-US" dirty="0"/>
              <a:t>右键创建维数确定维数</a:t>
            </a:r>
            <a:r>
              <a:rPr lang="en-US" altLang="zh-CN" dirty="0"/>
              <a:t>-</a:t>
            </a:r>
            <a:r>
              <a:rPr lang="zh-CN" altLang="en-US" dirty="0"/>
              <a:t>拖动调节各维长度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Rem</a:t>
            </a:r>
            <a:r>
              <a:rPr lang="zh-CN" altLang="en-US" dirty="0"/>
              <a:t>：“创建数组”功能为将固定个元素转换为高维数组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1DFDBC-1674-41CB-A43A-DD79123A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1" t="40947" r="46312" b="46667"/>
          <a:stretch/>
        </p:blipFill>
        <p:spPr>
          <a:xfrm>
            <a:off x="5568846" y="1740264"/>
            <a:ext cx="3149865" cy="166297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7AF671D-4660-4827-9823-06D31B6836C2}"/>
              </a:ext>
            </a:extLst>
          </p:cNvPr>
          <p:cNvCxnSpPr>
            <a:cxnSpLocks/>
          </p:cNvCxnSpPr>
          <p:nvPr/>
        </p:nvCxnSpPr>
        <p:spPr>
          <a:xfrm>
            <a:off x="5403954" y="1896256"/>
            <a:ext cx="906905" cy="41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FB2C87-0005-4286-BD9D-0259B42CB80C}"/>
              </a:ext>
            </a:extLst>
          </p:cNvPr>
          <p:cNvSpPr txBox="1"/>
          <p:nvPr/>
        </p:nvSpPr>
        <p:spPr>
          <a:xfrm>
            <a:off x="4834328" y="1663908"/>
            <a:ext cx="56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3600819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数据结构</a:t>
            </a:r>
            <a:r>
              <a:rPr lang="en-US" altLang="zh-CN" b="1" dirty="0"/>
              <a:t>-</a:t>
            </a:r>
            <a:r>
              <a:rPr lang="zh-CN" altLang="en-US" b="1" dirty="0"/>
              <a:t>数组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数组运算：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数组</a:t>
            </a:r>
            <a:r>
              <a:rPr lang="en-US" altLang="zh-CN" dirty="0"/>
              <a:t>+</a:t>
            </a:r>
            <a:r>
              <a:rPr lang="zh-CN" altLang="en-US" dirty="0"/>
              <a:t>数   </a:t>
            </a:r>
            <a:r>
              <a:rPr lang="en-US" altLang="zh-CN" dirty="0"/>
              <a:t>=</a:t>
            </a:r>
            <a:r>
              <a:rPr lang="zh-CN" altLang="en-US" dirty="0"/>
              <a:t>矩阵每个元素</a:t>
            </a:r>
            <a:r>
              <a:rPr lang="en-US" altLang="zh-CN" dirty="0"/>
              <a:t>+</a:t>
            </a:r>
            <a:r>
              <a:rPr lang="zh-CN" altLang="en-US" dirty="0"/>
              <a:t>数</a:t>
            </a:r>
            <a:endParaRPr lang="en-US" altLang="zh-CN" dirty="0"/>
          </a:p>
          <a:p>
            <a:r>
              <a:rPr lang="zh-CN" altLang="en-US" dirty="0"/>
              <a:t>数组</a:t>
            </a:r>
            <a:r>
              <a:rPr lang="en-US" altLang="zh-CN" dirty="0"/>
              <a:t>+</a:t>
            </a:r>
            <a:r>
              <a:rPr lang="zh-CN" altLang="en-US" dirty="0"/>
              <a:t>数组</a:t>
            </a:r>
            <a:r>
              <a:rPr lang="en-US" altLang="zh-CN" dirty="0"/>
              <a:t>=</a:t>
            </a:r>
            <a:r>
              <a:rPr lang="zh-CN" altLang="en-US" dirty="0"/>
              <a:t>矩阵对应元素相加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数组元素相加</a:t>
            </a:r>
            <a:r>
              <a:rPr lang="en-US" altLang="zh-CN" dirty="0"/>
              <a:t>/</a:t>
            </a:r>
            <a:r>
              <a:rPr lang="zh-CN" altLang="en-US" dirty="0"/>
              <a:t>相乘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其余操作可以转换为矩阵进行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Rem</a:t>
            </a:r>
            <a:r>
              <a:rPr lang="zh-CN" altLang="en-US" dirty="0"/>
              <a:t>：矩阵乘法输出值恒为二阶矩阵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1DFDBC-1674-41CB-A43A-DD79123A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1" t="40947" r="46312" b="46667"/>
          <a:stretch/>
        </p:blipFill>
        <p:spPr>
          <a:xfrm>
            <a:off x="5568846" y="1740264"/>
            <a:ext cx="3149865" cy="166297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7AF671D-4660-4827-9823-06D31B6836C2}"/>
              </a:ext>
            </a:extLst>
          </p:cNvPr>
          <p:cNvCxnSpPr>
            <a:cxnSpLocks/>
          </p:cNvCxnSpPr>
          <p:nvPr/>
        </p:nvCxnSpPr>
        <p:spPr>
          <a:xfrm>
            <a:off x="5403954" y="1896256"/>
            <a:ext cx="906905" cy="41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FB2C87-0005-4286-BD9D-0259B42CB80C}"/>
              </a:ext>
            </a:extLst>
          </p:cNvPr>
          <p:cNvSpPr txBox="1"/>
          <p:nvPr/>
        </p:nvSpPr>
        <p:spPr>
          <a:xfrm>
            <a:off x="4834328" y="1663908"/>
            <a:ext cx="56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79011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反馈节点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1" y="1518082"/>
            <a:ext cx="30353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反馈节点存储并输出上一次的输入值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反馈节点需要初始值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反馈节点常用来代替变量储存数据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可用来计算差分</a:t>
            </a:r>
            <a:r>
              <a:rPr lang="en-US" altLang="zh-CN" dirty="0"/>
              <a:t>/</a:t>
            </a:r>
            <a:r>
              <a:rPr lang="zh-CN" altLang="en-US" dirty="0"/>
              <a:t>积分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6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公式节点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1" y="1518082"/>
            <a:ext cx="3717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公式节点可以简单的实现复杂逻辑运算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需要手动添加输入输出端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可以调用一些函数，具体可以查询帮助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19DFC0-4829-4593-A6BB-C479739D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70" t="21421" r="10327" b="32386"/>
          <a:stretch/>
        </p:blipFill>
        <p:spPr>
          <a:xfrm>
            <a:off x="4572000" y="1383779"/>
            <a:ext cx="4279692" cy="23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zh-CN" altLang="en-US" dirty="0"/>
              <a:t>中程序的运行方式为数据流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数据沿依赖关系在节点间传播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节点在依赖的数据具备后运行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并行运算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9257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0014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数据流的控制</a:t>
            </a:r>
            <a:r>
              <a:rPr lang="en-US" altLang="zh-CN" dirty="0"/>
              <a:t>-</a:t>
            </a:r>
            <a:r>
              <a:rPr lang="zh-CN" altLang="en-US" dirty="0"/>
              <a:t>平铺结构</a:t>
            </a:r>
            <a:r>
              <a:rPr lang="en-US" altLang="zh-CN" dirty="0"/>
              <a:t>/</a:t>
            </a:r>
            <a:r>
              <a:rPr lang="zh-CN" altLang="en-US" dirty="0"/>
              <a:t>层叠结构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使用平铺结构控制运行的先后关系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一般用于时序的控制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9671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局部变量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en-US" altLang="zh-CN" dirty="0"/>
              <a:t> </a:t>
            </a:r>
            <a:r>
              <a:rPr lang="zh-CN" altLang="en-US" dirty="0"/>
              <a:t>前面板上的每个控件有独立的储存空间，是局部变量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局部变量的调用：</a:t>
            </a:r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  <a:r>
              <a:rPr lang="en-US" altLang="zh-CN" dirty="0"/>
              <a:t>-</a:t>
            </a:r>
            <a:r>
              <a:rPr lang="zh-CN" altLang="en-US" dirty="0"/>
              <a:t>局部变量</a:t>
            </a:r>
            <a:r>
              <a:rPr lang="en-US" altLang="zh-CN" dirty="0"/>
              <a:t>-</a:t>
            </a:r>
            <a:r>
              <a:rPr lang="zh-CN" altLang="en-US" dirty="0"/>
              <a:t>左键选择变量</a:t>
            </a:r>
            <a:r>
              <a:rPr lang="en-US" altLang="zh-CN" dirty="0"/>
              <a:t>-</a:t>
            </a:r>
            <a:r>
              <a:rPr lang="zh-CN" altLang="en-US" dirty="0"/>
              <a:t>右键改变输入输出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593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子</a:t>
            </a:r>
            <a:r>
              <a:rPr lang="en-US" altLang="zh-CN" b="1" dirty="0"/>
              <a:t>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477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中可以直接调用其他</a:t>
            </a:r>
            <a:r>
              <a:rPr lang="en-US" altLang="zh-CN" dirty="0"/>
              <a:t>vi</a:t>
            </a:r>
            <a:r>
              <a:rPr lang="zh-CN" altLang="en-US" dirty="0"/>
              <a:t>，功能类似于函数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设置：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需要设置输入输出接线端，接线端接到局部变量上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左键单击接线端，再单击控件，即可实现连接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EA8C1-1E5E-42B2-8062-D2C68A2B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6" t="41821" r="38689" b="24372"/>
          <a:stretch/>
        </p:blipFill>
        <p:spPr>
          <a:xfrm>
            <a:off x="5913620" y="1986197"/>
            <a:ext cx="1469036" cy="173886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FEF9E5-0D4D-405B-A8E6-A580F7AC980F}"/>
              </a:ext>
            </a:extLst>
          </p:cNvPr>
          <p:cNvCxnSpPr/>
          <p:nvPr/>
        </p:nvCxnSpPr>
        <p:spPr>
          <a:xfrm>
            <a:off x="6505731" y="1461541"/>
            <a:ext cx="599607" cy="87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BC659A-C89B-4620-8AD5-26763CFCFFBB}"/>
              </a:ext>
            </a:extLst>
          </p:cNvPr>
          <p:cNvSpPr txBox="1"/>
          <p:nvPr/>
        </p:nvSpPr>
        <p:spPr>
          <a:xfrm>
            <a:off x="6138473" y="1180245"/>
            <a:ext cx="70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在此设置</a:t>
            </a:r>
          </a:p>
        </p:txBody>
      </p:sp>
    </p:spTree>
    <p:extLst>
      <p:ext uri="{BB962C8B-B14F-4D97-AF65-F5344CB8AC3E}">
        <p14:creationId xmlns:p14="http://schemas.microsoft.com/office/powerpoint/2010/main" val="3427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子</a:t>
            </a:r>
            <a:r>
              <a:rPr lang="en-US" altLang="zh-CN" b="1" dirty="0"/>
              <a:t>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920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中可以直接调用其他</a:t>
            </a:r>
            <a:r>
              <a:rPr lang="en-US" altLang="zh-CN" dirty="0"/>
              <a:t>vi</a:t>
            </a:r>
            <a:r>
              <a:rPr lang="zh-CN" altLang="en-US" dirty="0"/>
              <a:t>，功能类似于函数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调用：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VI</a:t>
            </a:r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作为函数被调用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被接线的局部变量在每次被调用时被置为输入值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其他局部变量会直接作为数据存在文件中，不会自动初始化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EA8C1-1E5E-42B2-8062-D2C68A2B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6" t="41821" r="38689" b="24372"/>
          <a:stretch/>
        </p:blipFill>
        <p:spPr>
          <a:xfrm>
            <a:off x="5913620" y="1986197"/>
            <a:ext cx="1469036" cy="173886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FEF9E5-0D4D-405B-A8E6-A580F7AC980F}"/>
              </a:ext>
            </a:extLst>
          </p:cNvPr>
          <p:cNvCxnSpPr/>
          <p:nvPr/>
        </p:nvCxnSpPr>
        <p:spPr>
          <a:xfrm>
            <a:off x="6505731" y="1461541"/>
            <a:ext cx="599607" cy="87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BC659A-C89B-4620-8AD5-26763CFCFFBB}"/>
              </a:ext>
            </a:extLst>
          </p:cNvPr>
          <p:cNvSpPr txBox="1"/>
          <p:nvPr/>
        </p:nvSpPr>
        <p:spPr>
          <a:xfrm>
            <a:off x="6138473" y="1180245"/>
            <a:ext cx="70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在此设置</a:t>
            </a:r>
          </a:p>
        </p:txBody>
      </p:sp>
    </p:spTree>
    <p:extLst>
      <p:ext uri="{BB962C8B-B14F-4D97-AF65-F5344CB8AC3E}">
        <p14:creationId xmlns:p14="http://schemas.microsoft.com/office/powerpoint/2010/main" val="395818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为什么用</a:t>
            </a:r>
            <a:r>
              <a:rPr lang="en-US" altLang="zh-CN" b="1" dirty="0" err="1"/>
              <a:t>Labview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74478" y="1704513"/>
            <a:ext cx="7535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一种图形化的编程语言工具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人机界面友好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功能函数库丰富、强大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配套设备多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并行运算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全局变量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920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新建中可以创建全局变量文件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其中的局部变量可以作为全局变量使用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VI</a:t>
            </a:r>
          </a:p>
          <a:p>
            <a:endParaRPr lang="en-US" altLang="zh-CN" dirty="0"/>
          </a:p>
          <a:p>
            <a:r>
              <a:rPr lang="zh-CN" altLang="en-US" dirty="0"/>
              <a:t>其他使用方法与局部变量相同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1014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36434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9B3E4-7C72-4635-93EA-295008F1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传递函数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9FFB8-CC7D-4585-BF4D-E7F113FD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什么是传递函数？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传递函数是指零初始条件下线性系统响应（即输出）量的拉普拉斯变换（或</a:t>
            </a:r>
            <a:r>
              <a:rPr lang="en-US" altLang="zh-CN" dirty="0"/>
              <a:t>z</a:t>
            </a:r>
            <a:r>
              <a:rPr lang="zh-CN" altLang="en-US" dirty="0"/>
              <a:t>变换）与激励（即输入）量的拉普拉斯变换之比。记作</a:t>
            </a:r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r>
              <a:rPr lang="en-US" altLang="zh-CN" dirty="0"/>
              <a:t>=Y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r>
              <a:rPr lang="en-US" altLang="zh-CN" dirty="0"/>
              <a:t>/U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），其中</a:t>
            </a:r>
            <a:r>
              <a:rPr lang="en-US" altLang="zh-CN" dirty="0"/>
              <a:t>Y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）、</a:t>
            </a:r>
            <a:r>
              <a:rPr lang="en-US" altLang="zh-CN" dirty="0"/>
              <a:t>U</a:t>
            </a:r>
            <a:r>
              <a:rPr lang="zh-CN" altLang="en-US" dirty="0"/>
              <a:t>（</a:t>
            </a:r>
            <a:r>
              <a:rPr lang="en-US" altLang="zh-CN" dirty="0"/>
              <a:t>s)</a:t>
            </a:r>
            <a:r>
              <a:rPr lang="zh-CN" altLang="en-US" dirty="0"/>
              <a:t>分别为输出量和输入量的拉普拉斯变换。传递函数是描述线性系统动态特性的基本数学工具之一。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EB8F416-5899-41AF-91B5-305F482F7C9B}"/>
                  </a:ext>
                </a:extLst>
              </p14:cNvPr>
              <p14:cNvContentPartPr/>
              <p14:nvPr/>
            </p14:nvContentPartPr>
            <p14:xfrm>
              <a:off x="2243984" y="4466689"/>
              <a:ext cx="270" cy="27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EB8F416-5899-41AF-91B5-305F482F7C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234" y="4459939"/>
                <a:ext cx="13500" cy="1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072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AC740-6938-48B6-850C-C48EA06D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C0E89-2650-4198-AC7F-171031E27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什么是方块图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A261CC-643E-4A81-8D40-AD378D7A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30" y="273844"/>
            <a:ext cx="3779221" cy="2568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5824B8-D859-4192-94C5-007CEB3F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56" y="1931824"/>
            <a:ext cx="4819824" cy="32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AC740-6938-48B6-850C-C48EA06D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方块图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91D443-702E-4D23-AF13-FE598D6F2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46" y="1268016"/>
            <a:ext cx="5739307" cy="35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0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7AA24-8FF0-4E0E-97E0-98EEC9D2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37416-5698-4DCB-8CAD-C048EABD5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12849"/>
          </a:xfrm>
        </p:spPr>
        <p:txBody>
          <a:bodyPr>
            <a:normAutofit/>
          </a:bodyPr>
          <a:lstStyle/>
          <a:p>
            <a:r>
              <a:rPr lang="zh-CN" altLang="en-US" dirty="0"/>
              <a:t>在机电控制系统中，为了改进反馈控制系统的性能，最常使用的一种控制器就是比例</a:t>
            </a:r>
            <a:r>
              <a:rPr lang="en-US" altLang="zh-CN" dirty="0"/>
              <a:t>-</a:t>
            </a:r>
            <a:r>
              <a:rPr lang="zh-CN" altLang="en-US" dirty="0"/>
              <a:t>积分</a:t>
            </a:r>
            <a:r>
              <a:rPr lang="en-US" altLang="zh-CN" dirty="0"/>
              <a:t>-</a:t>
            </a:r>
            <a:r>
              <a:rPr lang="zh-CN" altLang="en-US" dirty="0"/>
              <a:t>微分校正装置，简称为</a:t>
            </a:r>
            <a:r>
              <a:rPr lang="en-US" altLang="zh-CN" dirty="0"/>
              <a:t>PID</a:t>
            </a:r>
            <a:r>
              <a:rPr lang="zh-CN" altLang="en-US" dirty="0"/>
              <a:t>校正装置或</a:t>
            </a:r>
            <a:r>
              <a:rPr lang="en-US" altLang="zh-CN" dirty="0"/>
              <a:t>PID</a:t>
            </a:r>
            <a:r>
              <a:rPr lang="zh-CN" altLang="en-US" dirty="0"/>
              <a:t>控制器。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</a:t>
            </a:r>
            <a:r>
              <a:rPr lang="zh-CN" altLang="en-US" dirty="0"/>
              <a:t>代表比例（</a:t>
            </a:r>
            <a:r>
              <a:rPr lang="en-US" altLang="zh-CN" dirty="0"/>
              <a:t>proportion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代表积分（</a:t>
            </a:r>
            <a:r>
              <a:rPr lang="en-US" altLang="zh-CN" dirty="0"/>
              <a:t>integration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代表微分（</a:t>
            </a:r>
            <a:r>
              <a:rPr lang="en-US" altLang="zh-CN" dirty="0"/>
              <a:t>differentiation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35939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7AA24-8FF0-4E0E-97E0-98EEC9D2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DF1E9-7871-4768-8201-3590ED9D8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43" y="1609269"/>
            <a:ext cx="6285714" cy="20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194A1-5BD5-4FA9-968E-2F552816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比例控制器（</a:t>
            </a:r>
            <a:r>
              <a:rPr lang="en-US" altLang="zh-CN" dirty="0"/>
              <a:t>P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A9DE43-6050-4575-8BBD-C3633882E3E4}"/>
              </a:ext>
            </a:extLst>
          </p:cNvPr>
          <p:cNvSpPr txBox="1"/>
          <p:nvPr/>
        </p:nvSpPr>
        <p:spPr>
          <a:xfrm>
            <a:off x="3188199" y="2755482"/>
            <a:ext cx="2951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比例控制器的调节规律是控制器的输出信号</a:t>
            </a:r>
            <a:r>
              <a:rPr lang="en-US" altLang="zh-CN" sz="2400" dirty="0"/>
              <a:t>u</a:t>
            </a:r>
            <a:r>
              <a:rPr lang="zh-CN" altLang="en-US" sz="2400" dirty="0"/>
              <a:t>和偏差</a:t>
            </a:r>
            <a:r>
              <a:rPr lang="en-US" altLang="zh-CN" sz="2400" dirty="0"/>
              <a:t>e</a:t>
            </a:r>
            <a:r>
              <a:rPr lang="zh-CN" altLang="en-US" sz="2400" dirty="0"/>
              <a:t>成比例，</a:t>
            </a:r>
            <a:r>
              <a:rPr lang="en-US" altLang="zh-CN" sz="2400" dirty="0" err="1"/>
              <a:t>Kp</a:t>
            </a:r>
            <a:r>
              <a:rPr lang="zh-CN" altLang="en-US" sz="2400" dirty="0"/>
              <a:t>称为比例增益。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2A0CAC-7790-4061-A74A-BF8DD6EC4F8A}"/>
                  </a:ext>
                </a:extLst>
              </p:cNvPr>
              <p:cNvSpPr txBox="1"/>
              <p:nvPr/>
            </p:nvSpPr>
            <p:spPr>
              <a:xfrm>
                <a:off x="1174813" y="1295995"/>
                <a:ext cx="2964851" cy="671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2A0CAC-7790-4061-A74A-BF8DD6EC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13" y="1295995"/>
                <a:ext cx="2964851" cy="671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E6BAB-6154-4094-8B81-26B255A70159}"/>
                  </a:ext>
                </a:extLst>
              </p:cNvPr>
              <p:cNvSpPr txBox="1"/>
              <p:nvPr/>
            </p:nvSpPr>
            <p:spPr>
              <a:xfrm>
                <a:off x="5038540" y="1295995"/>
                <a:ext cx="3091680" cy="671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E6BAB-6154-4094-8B81-26B255A7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40" y="1295995"/>
                <a:ext cx="3091680" cy="671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776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194A1-5BD5-4FA9-968E-2F552816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比例控制器（</a:t>
            </a:r>
            <a:r>
              <a:rPr lang="en-US" altLang="zh-CN" dirty="0"/>
              <a:t>P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4CCE27-C548-4644-9718-173A4FCA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优点及缺点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</a:t>
            </a:r>
            <a:r>
              <a:rPr lang="en-US" altLang="zh-CN" dirty="0"/>
              <a:t>——</a:t>
            </a:r>
            <a:r>
              <a:rPr lang="zh-CN" altLang="en-US" dirty="0"/>
              <a:t>最基本，最简单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——</a:t>
            </a:r>
            <a:r>
              <a:rPr lang="en-US" altLang="zh-CN" dirty="0" err="1"/>
              <a:t>Kp</a:t>
            </a:r>
            <a:r>
              <a:rPr lang="zh-CN" altLang="en-US" dirty="0"/>
              <a:t>影响系统的稳定性，</a:t>
            </a:r>
            <a:r>
              <a:rPr lang="en-US" altLang="zh-CN" dirty="0" err="1"/>
              <a:t>Kp</a:t>
            </a:r>
            <a:r>
              <a:rPr lang="zh-CN" altLang="en-US" dirty="0"/>
              <a:t>增加通常会导致系统的稳定性下降，过大的</a:t>
            </a:r>
            <a:r>
              <a:rPr lang="en-US" altLang="zh-CN" dirty="0" err="1"/>
              <a:t>Kp</a:t>
            </a:r>
            <a:r>
              <a:rPr lang="zh-CN" altLang="en-US" dirty="0"/>
              <a:t>往往使系统产生剧烈地震荡和不稳定。</a:t>
            </a:r>
          </a:p>
        </p:txBody>
      </p:sp>
    </p:spTree>
    <p:extLst>
      <p:ext uri="{BB962C8B-B14F-4D97-AF65-F5344CB8AC3E}">
        <p14:creationId xmlns:p14="http://schemas.microsoft.com/office/powerpoint/2010/main" val="995218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706AC-E301-4289-8630-2E88FFB3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积分控制器（</a:t>
            </a:r>
            <a:r>
              <a:rPr lang="en-US" altLang="zh-CN" dirty="0"/>
              <a:t>I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41C43A-5E2C-4CAA-8A24-0DA412186A45}"/>
              </a:ext>
            </a:extLst>
          </p:cNvPr>
          <p:cNvSpPr txBox="1"/>
          <p:nvPr/>
        </p:nvSpPr>
        <p:spPr>
          <a:xfrm>
            <a:off x="3188199" y="3128440"/>
            <a:ext cx="2767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积分控制器的调节规律是偏差</a:t>
            </a:r>
            <a:r>
              <a:rPr lang="en-US" altLang="zh-CN" sz="1800" dirty="0"/>
              <a:t>e</a:t>
            </a:r>
            <a:r>
              <a:rPr lang="zh-CN" altLang="en-US" sz="1800" dirty="0"/>
              <a:t>经过积分控制器的积分作用得到控制器的输出信号</a:t>
            </a:r>
            <a:r>
              <a:rPr lang="en-US" altLang="zh-CN" sz="1800" dirty="0"/>
              <a:t>u</a:t>
            </a:r>
            <a:r>
              <a:rPr lang="zh-CN" altLang="en-US" sz="1800" dirty="0"/>
              <a:t>，</a:t>
            </a:r>
            <a:r>
              <a:rPr lang="en-US" altLang="zh-CN" sz="1800" dirty="0"/>
              <a:t>KI</a:t>
            </a:r>
            <a:r>
              <a:rPr lang="zh-CN" altLang="en-US" sz="1800" dirty="0"/>
              <a:t>成为积分增益。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555C5-4354-48E1-941E-5A2DC53F2064}"/>
                  </a:ext>
                </a:extLst>
              </p:cNvPr>
              <p:cNvSpPr txBox="1"/>
              <p:nvPr/>
            </p:nvSpPr>
            <p:spPr>
              <a:xfrm>
                <a:off x="428125" y="1178051"/>
                <a:ext cx="4156331" cy="1393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subSup"/>
                          <m:grow m:val="on"/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555C5-4354-48E1-941E-5A2DC53F2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5" y="1178051"/>
                <a:ext cx="4156331" cy="1393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F1F79B-C3FF-46B1-86ED-234A92663941}"/>
                  </a:ext>
                </a:extLst>
              </p:cNvPr>
              <p:cNvSpPr txBox="1"/>
              <p:nvPr/>
            </p:nvSpPr>
            <p:spPr>
              <a:xfrm>
                <a:off x="4772525" y="941916"/>
                <a:ext cx="3920882" cy="1765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05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F1F79B-C3FF-46B1-86ED-234A9266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25" y="941916"/>
                <a:ext cx="3920882" cy="17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40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VI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AC051-3F4C-4D28-A031-BAC417578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8" t="9147" r="19709" b="21467"/>
          <a:stretch/>
        </p:blipFill>
        <p:spPr>
          <a:xfrm>
            <a:off x="716110" y="1986772"/>
            <a:ext cx="4452915" cy="28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81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706AC-E301-4289-8630-2E88FFB3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积分控制器（</a:t>
            </a:r>
            <a:r>
              <a:rPr lang="en-US" altLang="zh-CN" dirty="0"/>
              <a:t>I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694F1-04CD-4B24-A6B9-CEEA8B268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037284"/>
          </a:xfrm>
        </p:spPr>
        <p:txBody>
          <a:bodyPr/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对于阶跃输入的无差调节，也就是说当系统达到平衡后，阶跃信号稳态设定值与被调量无差，偏差</a:t>
            </a:r>
            <a:r>
              <a:rPr lang="en-US" altLang="zh-CN" dirty="0"/>
              <a:t>e=0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（积分的作用实际上是将偏差</a:t>
            </a:r>
            <a:r>
              <a:rPr lang="en-US" altLang="zh-CN" dirty="0"/>
              <a:t>e</a:t>
            </a:r>
            <a:r>
              <a:rPr lang="zh-CN" altLang="en-US" dirty="0"/>
              <a:t>累积起来得到</a:t>
            </a:r>
            <a:r>
              <a:rPr lang="en-US" altLang="zh-CN" dirty="0"/>
              <a:t>u</a:t>
            </a:r>
            <a:r>
              <a:rPr lang="zh-CN" altLang="en-US" dirty="0"/>
              <a:t>，如果偏差</a:t>
            </a:r>
            <a:r>
              <a:rPr lang="en-US" altLang="zh-CN" dirty="0"/>
              <a:t>e</a:t>
            </a:r>
            <a:r>
              <a:rPr lang="zh-CN" altLang="en-US" dirty="0"/>
              <a:t>不为</a:t>
            </a:r>
            <a:r>
              <a:rPr lang="en-US" altLang="zh-CN" dirty="0"/>
              <a:t>0</a:t>
            </a:r>
            <a:r>
              <a:rPr lang="zh-CN" altLang="en-US" dirty="0"/>
              <a:t>，积分作用将使积分控制器的输出</a:t>
            </a:r>
            <a:r>
              <a:rPr lang="en-US" altLang="zh-CN" dirty="0"/>
              <a:t>u</a:t>
            </a:r>
            <a:r>
              <a:rPr lang="zh-CN" altLang="en-US" dirty="0"/>
              <a:t>不断增加或减小，系统无法平衡，只有当</a:t>
            </a:r>
            <a:r>
              <a:rPr lang="en-US" altLang="zh-CN" dirty="0"/>
              <a:t>e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时，积分器的输出</a:t>
            </a:r>
            <a:r>
              <a:rPr lang="en-US" altLang="zh-CN" dirty="0"/>
              <a:t>u</a:t>
            </a:r>
            <a:r>
              <a:rPr lang="zh-CN" altLang="en-US" dirty="0"/>
              <a:t>才不会变化）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3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53F5C-AA4D-4782-B8B1-95E026E6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微分控制器（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526E69-4F81-47B1-B855-7A66F4A2D8C4}"/>
              </a:ext>
            </a:extLst>
          </p:cNvPr>
          <p:cNvSpPr txBox="1"/>
          <p:nvPr/>
        </p:nvSpPr>
        <p:spPr>
          <a:xfrm>
            <a:off x="5572125" y="1514079"/>
            <a:ext cx="323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微分控制器的调节规律是偏差</a:t>
            </a:r>
            <a:r>
              <a:rPr lang="en-US" altLang="zh-CN" sz="1800" dirty="0"/>
              <a:t>e</a:t>
            </a:r>
            <a:r>
              <a:rPr lang="zh-CN" altLang="en-US" sz="1800" dirty="0"/>
              <a:t>经过微分控制器的微分作用得到控制器的输出信号</a:t>
            </a:r>
            <a:r>
              <a:rPr lang="en-US" altLang="zh-CN" sz="1800" dirty="0"/>
              <a:t>u</a:t>
            </a:r>
            <a:r>
              <a:rPr lang="zh-CN" altLang="en-US" sz="1800" dirty="0"/>
              <a:t>，即输出</a:t>
            </a:r>
            <a:r>
              <a:rPr lang="en-US" altLang="zh-CN" sz="1800" dirty="0"/>
              <a:t>u</a:t>
            </a:r>
            <a:r>
              <a:rPr lang="zh-CN" altLang="en-US" sz="1800" dirty="0"/>
              <a:t>与偏差的微分成正比，</a:t>
            </a:r>
            <a:r>
              <a:rPr lang="en-US" altLang="zh-CN" sz="1800" dirty="0"/>
              <a:t>KD</a:t>
            </a:r>
            <a:r>
              <a:rPr lang="zh-CN" altLang="en-US" sz="1800" dirty="0"/>
              <a:t>成为微分增益。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A10FB3-907E-47DA-861F-B74A55B64715}"/>
                  </a:ext>
                </a:extLst>
              </p:cNvPr>
              <p:cNvSpPr txBox="1"/>
              <p:nvPr/>
            </p:nvSpPr>
            <p:spPr>
              <a:xfrm>
                <a:off x="333375" y="1514080"/>
                <a:ext cx="3376630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405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A10FB3-907E-47DA-861F-B74A55B6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1514080"/>
                <a:ext cx="3376630" cy="1195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0744BB-D32D-48FD-B165-7485A9BBEE66}"/>
                  </a:ext>
                </a:extLst>
              </p:cNvPr>
              <p:cNvSpPr txBox="1"/>
              <p:nvPr/>
            </p:nvSpPr>
            <p:spPr>
              <a:xfrm>
                <a:off x="333375" y="3402411"/>
                <a:ext cx="5416932" cy="71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405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0744BB-D32D-48FD-B165-7485A9BB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402411"/>
                <a:ext cx="5416932" cy="711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723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53F5C-AA4D-4782-B8B1-95E026E6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微分控制器（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4BB52-996E-4C8D-8E50-B8F1B3F1B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比例控制器和积分控制器不同，这两者是出现了偏差才进行调节，而微分控制器则针对被调量的变化速率进行调节，不需要等到被调量已经出现较大的偏差后才开始动作。即微分调节器可以对被调量的变化趋势进行调节，及时避免出现较大的偏差。</a:t>
            </a:r>
          </a:p>
        </p:txBody>
      </p:sp>
    </p:spTree>
    <p:extLst>
      <p:ext uri="{BB962C8B-B14F-4D97-AF65-F5344CB8AC3E}">
        <p14:creationId xmlns:p14="http://schemas.microsoft.com/office/powerpoint/2010/main" val="2970539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EB2B5-64CE-4D4C-9E98-EE092130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直观感受：</a:t>
            </a:r>
            <a:r>
              <a:rPr lang="en-US" altLang="zh-CN" dirty="0"/>
              <a:t>https://www.bilibili.com/video/av24082377/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667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1023EC-33A2-49A9-8185-45415799FDC1}"/>
                  </a:ext>
                </a:extLst>
              </p:cNvPr>
              <p:cNvSpPr txBox="1"/>
              <p:nvPr/>
            </p:nvSpPr>
            <p:spPr>
              <a:xfrm>
                <a:off x="1086407" y="1178051"/>
                <a:ext cx="6954533" cy="1135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3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subSup"/>
                          <m:grow m:val="on"/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3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zh-CN" altLang="en-US" sz="3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3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zh-CN" altLang="en-US" sz="33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1023EC-33A2-49A9-8185-45415799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07" y="1178051"/>
                <a:ext cx="6954533" cy="1135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BCB9AE-77AC-4312-B815-61FEFC13D519}"/>
                  </a:ext>
                </a:extLst>
              </p:cNvPr>
              <p:cNvSpPr txBox="1"/>
              <p:nvPr/>
            </p:nvSpPr>
            <p:spPr>
              <a:xfrm>
                <a:off x="514906" y="3104077"/>
                <a:ext cx="8356134" cy="1438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3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3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3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BCB9AE-77AC-4312-B815-61FEFC13D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06" y="3104077"/>
                <a:ext cx="8356134" cy="1438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933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62893"/>
                <a:ext cx="7886700" cy="13210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/>
                  <a:t>上升时间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：指响应曲线从零时刻首次达到稳态值的时间（有些系统没有超调，理论上达到稳态时间无穷大，定义从稳态值</a:t>
                </a:r>
                <a:r>
                  <a:rPr lang="en-US" altLang="zh-CN" dirty="0"/>
                  <a:t>10%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90%</a:t>
                </a:r>
                <a:r>
                  <a:rPr lang="zh-CN" altLang="en-US" dirty="0"/>
                  <a:t>经历的时间）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62893"/>
                <a:ext cx="7886700" cy="1321042"/>
              </a:xfrm>
              <a:blipFill>
                <a:blip r:embed="rId2"/>
                <a:stretch>
                  <a:fillRect l="-1082" t="-8333" r="-232" b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E31BC81-0B4D-41FA-BC09-B05AFE625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187" y="2313372"/>
            <a:ext cx="3858322" cy="2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44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1182464"/>
              </a:xfrm>
            </p:spPr>
            <p:txBody>
              <a:bodyPr/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/>
                  <a:t>最大超调量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：指单位阶跃输入时，响应曲线的最大峰值与稳态值的差，通常用百分数来表示。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1182464"/>
              </a:xfrm>
              <a:blipFill>
                <a:blip r:embed="rId2"/>
                <a:stretch>
                  <a:fillRect l="-1082" t="-6701" r="-1082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AC7DE30-AF4C-4C67-BB83-3869AF23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3263"/>
            <a:ext cx="4117588" cy="29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6"/>
                <a:ext cx="7886700" cy="1199192"/>
              </a:xfrm>
            </p:spPr>
            <p:txBody>
              <a:bodyPr/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/>
                  <a:t>调整时间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：指响应曲线达到并一直保持在允许误差范围内的最短时间。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6"/>
                <a:ext cx="7886700" cy="1199192"/>
              </a:xfrm>
              <a:blipFill>
                <a:blip r:embed="rId2"/>
                <a:stretch>
                  <a:fillRect l="-1082" t="-6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890FB5-2FA6-4BB1-BE72-C7AA670FA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43" y="1992148"/>
            <a:ext cx="4300538" cy="2938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99D009-EEEE-4701-A24A-0480B4FF0AA6}"/>
                  </a:ext>
                </a:extLst>
              </p:cNvPr>
              <p:cNvSpPr txBox="1"/>
              <p:nvPr/>
            </p:nvSpPr>
            <p:spPr>
              <a:xfrm>
                <a:off x="840714" y="3092048"/>
                <a:ext cx="19108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=5%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99D009-EEEE-4701-A24A-0480B4FF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4" y="3092048"/>
                <a:ext cx="1910849" cy="369332"/>
              </a:xfrm>
              <a:prstGeom prst="rect">
                <a:avLst/>
              </a:prstGeom>
              <a:blipFill>
                <a:blip r:embed="rId4"/>
                <a:stretch>
                  <a:fillRect l="-1917" t="-11475" r="-1917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3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EB2B5-64CE-4D4C-9E98-EE092130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由于在</a:t>
            </a:r>
            <a:r>
              <a:rPr lang="en-US" altLang="zh-CN" dirty="0"/>
              <a:t>PID</a:t>
            </a:r>
            <a:r>
              <a:rPr lang="zh-CN" altLang="en-US" dirty="0"/>
              <a:t>控制器中，可供选择的参数有三个，因此在不同的取值情况下可以得到不同的组合控制器，如比例控制器是使</a:t>
            </a:r>
            <a:r>
              <a:rPr lang="en-US" altLang="zh-CN" dirty="0"/>
              <a:t>KI</a:t>
            </a:r>
            <a:r>
              <a:rPr lang="zh-CN" altLang="en-US" dirty="0"/>
              <a:t>，</a:t>
            </a:r>
            <a:r>
              <a:rPr lang="en-US" altLang="zh-CN" dirty="0"/>
              <a:t>KD</a:t>
            </a:r>
            <a:r>
              <a:rPr lang="zh-CN" altLang="en-US" dirty="0"/>
              <a:t>为零得到的。还可以组合成比例</a:t>
            </a:r>
            <a:r>
              <a:rPr lang="en-US" altLang="zh-CN" dirty="0"/>
              <a:t>-</a:t>
            </a:r>
            <a:r>
              <a:rPr lang="zh-CN" altLang="en-US" dirty="0"/>
              <a:t>积分控制器和比例</a:t>
            </a:r>
            <a:r>
              <a:rPr lang="en-US" altLang="zh-CN" dirty="0"/>
              <a:t>-</a:t>
            </a:r>
            <a:r>
              <a:rPr lang="zh-CN" altLang="en-US" dirty="0"/>
              <a:t>微分控制器。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比例</a:t>
            </a:r>
            <a:r>
              <a:rPr lang="en-US" altLang="zh-CN" dirty="0"/>
              <a:t>-</a:t>
            </a:r>
            <a:r>
              <a:rPr lang="zh-CN" altLang="en-US" dirty="0"/>
              <a:t>积分控制器综合了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lang="zh-CN" altLang="en-US" dirty="0"/>
              <a:t>两种控制器的优点，利用</a:t>
            </a:r>
            <a:r>
              <a:rPr lang="en-US" altLang="zh-CN" dirty="0"/>
              <a:t>I</a:t>
            </a:r>
            <a:r>
              <a:rPr lang="zh-CN" altLang="en-US" dirty="0"/>
              <a:t>消除残差，同时合理利用</a:t>
            </a:r>
            <a:r>
              <a:rPr lang="en-US" altLang="zh-CN" dirty="0"/>
              <a:t>P</a:t>
            </a:r>
            <a:r>
              <a:rPr lang="zh-CN" altLang="en-US" dirty="0"/>
              <a:t>使得系统更加稳定</a:t>
            </a:r>
            <a:endParaRPr lang="en-US" altLang="zh-CN" dirty="0"/>
          </a:p>
          <a:p>
            <a:r>
              <a:rPr lang="zh-CN" altLang="en-US" dirty="0"/>
              <a:t>比例</a:t>
            </a:r>
            <a:r>
              <a:rPr lang="en-US" altLang="zh-CN" dirty="0"/>
              <a:t>-</a:t>
            </a:r>
            <a:r>
              <a:rPr lang="zh-CN" altLang="en-US" dirty="0"/>
              <a:t>微分控制器由于引入了适当的微分动作，可以采用较大的比例系数</a:t>
            </a:r>
            <a:r>
              <a:rPr lang="en-US" altLang="zh-CN" dirty="0" err="1"/>
              <a:t>Kp</a:t>
            </a:r>
            <a:r>
              <a:rPr lang="zh-CN" altLang="en-US" dirty="0"/>
              <a:t>，既提高了稳定性，也提高了快速性。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728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EB2B5-64CE-4D4C-9E98-EE092130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创建一个</a:t>
            </a:r>
            <a:r>
              <a:rPr lang="en-US" altLang="zh-CN" dirty="0"/>
              <a:t>VI</a:t>
            </a:r>
            <a:r>
              <a:rPr lang="zh-CN" altLang="en-US" dirty="0"/>
              <a:t>模拟</a:t>
            </a:r>
            <a:r>
              <a:rPr lang="en-US" altLang="zh-CN" dirty="0"/>
              <a:t>PID</a:t>
            </a:r>
            <a:r>
              <a:rPr lang="zh-CN" altLang="en-US" dirty="0"/>
              <a:t>控制器，对一个未知的系统（调用一个封装好的子</a:t>
            </a:r>
            <a:r>
              <a:rPr lang="en-US" altLang="zh-CN" dirty="0"/>
              <a:t>VI</a:t>
            </a:r>
            <a:r>
              <a:rPr lang="zh-CN" altLang="en-US" dirty="0"/>
              <a:t>）进行参数调节。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07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前面板：交互界面，放置变量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程序框图：编写程序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1F4C0D-A763-4076-AAE0-D53D2295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6" t="1207" r="18544" b="21813"/>
          <a:stretch/>
        </p:blipFill>
        <p:spPr>
          <a:xfrm>
            <a:off x="4394446" y="1559233"/>
            <a:ext cx="4536424" cy="33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39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2944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创建变量：局部变量</a:t>
            </a:r>
            <a:r>
              <a:rPr lang="en-US" altLang="zh-CN" dirty="0"/>
              <a:t>/</a:t>
            </a:r>
            <a:r>
              <a:rPr lang="zh-CN" altLang="en-US" dirty="0"/>
              <a:t>输入输出空间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</a:t>
            </a:r>
            <a:r>
              <a:rPr lang="en-US" altLang="zh-CN" dirty="0"/>
              <a:t>-</a:t>
            </a:r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数值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FFAC3E-510D-4258-B051-B24E625A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2" t="15879" r="40777" b="16635"/>
          <a:stretch/>
        </p:blipFill>
        <p:spPr>
          <a:xfrm>
            <a:off x="3660167" y="1403675"/>
            <a:ext cx="2885689" cy="2938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4D4DE5-E526-4442-9CE9-DBDE5F4B7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31" t="20149" r="44295" b="18534"/>
          <a:stretch/>
        </p:blipFill>
        <p:spPr>
          <a:xfrm>
            <a:off x="6583455" y="1405345"/>
            <a:ext cx="2560545" cy="29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基本数据类型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194FF-1869-47D6-B13E-3C2D1010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0" t="19705" r="23101" b="9501"/>
          <a:stretch/>
        </p:blipFill>
        <p:spPr>
          <a:xfrm>
            <a:off x="2853729" y="434717"/>
            <a:ext cx="5574162" cy="4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编写简单程序</a:t>
            </a:r>
            <a:endParaRPr lang="en-US" altLang="zh-CN" dirty="0"/>
          </a:p>
          <a:p>
            <a:r>
              <a:rPr lang="zh-CN" altLang="en-US" dirty="0"/>
              <a:t>程序框图</a:t>
            </a:r>
            <a:r>
              <a:rPr lang="en-US" altLang="zh-CN" dirty="0"/>
              <a:t>-</a:t>
            </a:r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选择所需函数</a:t>
            </a:r>
            <a:r>
              <a:rPr lang="en-US" altLang="zh-CN" dirty="0"/>
              <a:t>-</a:t>
            </a:r>
            <a:r>
              <a:rPr lang="zh-CN" altLang="en-US" dirty="0"/>
              <a:t>连线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90BC1-B4F7-45A8-B315-6F9334750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2" t="20150" r="18449" b="19955"/>
          <a:stretch/>
        </p:blipFill>
        <p:spPr>
          <a:xfrm>
            <a:off x="64045" y="2092110"/>
            <a:ext cx="4637264" cy="28085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18329-FD4D-4025-93A5-8568525F3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2" t="20150" r="35909" b="19955"/>
          <a:stretch/>
        </p:blipFill>
        <p:spPr>
          <a:xfrm>
            <a:off x="5551058" y="2096081"/>
            <a:ext cx="3177308" cy="28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61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6"/>
            <a:ext cx="129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其他常用功能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72E552-23CD-43C4-AC9D-957B0BA56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0" t="27323" r="18346" b="13250"/>
          <a:stretch/>
        </p:blipFill>
        <p:spPr>
          <a:xfrm>
            <a:off x="774478" y="1902052"/>
            <a:ext cx="5452024" cy="305665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B3A28B-01D8-4103-AD0C-91B1915FD84B}"/>
              </a:ext>
            </a:extLst>
          </p:cNvPr>
          <p:cNvCxnSpPr/>
          <p:nvPr/>
        </p:nvCxnSpPr>
        <p:spPr>
          <a:xfrm flipV="1">
            <a:off x="1367161" y="1633491"/>
            <a:ext cx="949911" cy="71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34137B5-FA45-4648-A905-671C3F18847E}"/>
              </a:ext>
            </a:extLst>
          </p:cNvPr>
          <p:cNvSpPr txBox="1"/>
          <p:nvPr/>
        </p:nvSpPr>
        <p:spPr>
          <a:xfrm>
            <a:off x="2317071" y="1509204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连续运行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49254-88CC-4519-ACE6-548ABB648A3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564080" y="1584328"/>
            <a:ext cx="2165149" cy="760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567307D-BAD1-466C-BDDA-FE87BD360CD9}"/>
              </a:ext>
            </a:extLst>
          </p:cNvPr>
          <p:cNvSpPr txBox="1"/>
          <p:nvPr/>
        </p:nvSpPr>
        <p:spPr>
          <a:xfrm>
            <a:off x="3729229" y="1430439"/>
            <a:ext cx="589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A76C77-472B-49C7-A526-B2FA5D2B288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909308" y="1633491"/>
            <a:ext cx="3159842" cy="711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4F26A2-99F2-49C0-A485-FA523F102972}"/>
              </a:ext>
            </a:extLst>
          </p:cNvPr>
          <p:cNvSpPr txBox="1"/>
          <p:nvPr/>
        </p:nvSpPr>
        <p:spPr>
          <a:xfrm>
            <a:off x="5069150" y="1479602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高亮运行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2366FC7-E493-4110-8BEE-C51C28BAFF2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317071" y="2352583"/>
            <a:ext cx="4706301" cy="146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E6E02-9767-4C28-89F7-A70440A7EC16}"/>
              </a:ext>
            </a:extLst>
          </p:cNvPr>
          <p:cNvSpPr txBox="1"/>
          <p:nvPr/>
        </p:nvSpPr>
        <p:spPr>
          <a:xfrm>
            <a:off x="7023372" y="2345196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单步运行</a:t>
            </a:r>
          </a:p>
        </p:txBody>
      </p:sp>
    </p:spTree>
    <p:extLst>
      <p:ext uri="{BB962C8B-B14F-4D97-AF65-F5344CB8AC3E}">
        <p14:creationId xmlns:p14="http://schemas.microsoft.com/office/powerpoint/2010/main" val="4160206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7384</Words>
  <Application>Microsoft Office PowerPoint</Application>
  <PresentationFormat>全屏显示(16:9)</PresentationFormat>
  <Paragraphs>376</Paragraphs>
  <Slides>49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传递函数</vt:lpstr>
      <vt:lpstr>方块图</vt:lpstr>
      <vt:lpstr>方块图</vt:lpstr>
      <vt:lpstr>PID简介</vt:lpstr>
      <vt:lpstr>PID简介</vt:lpstr>
      <vt:lpstr>比例控制器（P）</vt:lpstr>
      <vt:lpstr>比例控制器（P）</vt:lpstr>
      <vt:lpstr>积分控制器（I）</vt:lpstr>
      <vt:lpstr>积分控制器（I）</vt:lpstr>
      <vt:lpstr>微分控制器（D）</vt:lpstr>
      <vt:lpstr>微分控制器（D）</vt:lpstr>
      <vt:lpstr>PID控制器</vt:lpstr>
      <vt:lpstr>PID控制器</vt:lpstr>
      <vt:lpstr>PID控制器</vt:lpstr>
      <vt:lpstr>PID控制器</vt:lpstr>
      <vt:lpstr>PID控制器</vt:lpstr>
      <vt:lpstr>PID控制器</vt:lpstr>
      <vt:lpstr>PID控制器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YY Ma</cp:lastModifiedBy>
  <cp:revision>108</cp:revision>
  <dcterms:created xsi:type="dcterms:W3CDTF">2016-05-20T12:59:00Z</dcterms:created>
  <dcterms:modified xsi:type="dcterms:W3CDTF">2019-10-20T09:02:18Z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